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93" r:id="rId2"/>
    <p:sldId id="294" r:id="rId3"/>
    <p:sldId id="356" r:id="rId4"/>
    <p:sldId id="344" r:id="rId5"/>
    <p:sldId id="360" r:id="rId6"/>
    <p:sldId id="358" r:id="rId7"/>
    <p:sldId id="361" r:id="rId8"/>
    <p:sldId id="362" r:id="rId9"/>
    <p:sldId id="363" r:id="rId10"/>
    <p:sldId id="364" r:id="rId11"/>
    <p:sldId id="365" r:id="rId12"/>
    <p:sldId id="367" r:id="rId13"/>
    <p:sldId id="366" r:id="rId14"/>
    <p:sldId id="368" r:id="rId15"/>
    <p:sldId id="359" r:id="rId16"/>
    <p:sldId id="357" r:id="rId17"/>
    <p:sldId id="369" r:id="rId18"/>
    <p:sldId id="31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515E"/>
    <a:srgbClr val="3C7E94"/>
    <a:srgbClr val="76D6EB"/>
    <a:srgbClr val="F2BF4E"/>
    <a:srgbClr val="D35C20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62"/>
    <p:restoredTop sz="94740"/>
  </p:normalViewPr>
  <p:slideViewPr>
    <p:cSldViewPr snapToGrid="0" snapToObjects="1">
      <p:cViewPr varScale="1">
        <p:scale>
          <a:sx n="62" d="100"/>
          <a:sy n="62" d="100"/>
        </p:scale>
        <p:origin x="2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268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29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72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90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1302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67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36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85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50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6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93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28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68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287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92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tif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08918" y="906681"/>
            <a:ext cx="11701850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solidFill>
                  <a:srgbClr val="27515E"/>
                </a:solidFill>
              </a:rPr>
              <a:t>Michael Allen Sprint #5 Review</a:t>
            </a:r>
          </a:p>
          <a:p>
            <a:pPr algn="ctr"/>
            <a:endParaRPr lang="en-US" sz="3600" dirty="0">
              <a:solidFill>
                <a:srgbClr val="27515E"/>
              </a:solidFill>
            </a:endParaRPr>
          </a:p>
          <a:p>
            <a:pPr algn="ctr"/>
            <a:r>
              <a:rPr lang="en-US" sz="4800" dirty="0">
                <a:solidFill>
                  <a:srgbClr val="27515E"/>
                </a:solidFill>
              </a:rPr>
              <a:t>Exploratory &amp; Analysis of </a:t>
            </a:r>
          </a:p>
          <a:p>
            <a:pPr algn="ctr"/>
            <a:r>
              <a:rPr lang="en-US" sz="4800" dirty="0">
                <a:solidFill>
                  <a:srgbClr val="27515E"/>
                </a:solidFill>
              </a:rPr>
              <a:t>US Contagious Diseases </a:t>
            </a: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480297" y="-16779"/>
            <a:ext cx="116731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Calculate Specific Disease per State by the Highest Percentage Sick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77AF54-6DFF-408A-BD46-CDC68D70D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857" y="889174"/>
            <a:ext cx="8702794" cy="7392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D453B8-53E2-4337-95D7-091E14DF0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0335" y="1792253"/>
            <a:ext cx="5980437" cy="359525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5293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480297" y="-16779"/>
            <a:ext cx="116731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Calculate Specific Disease per State by the Highest Percentage Sick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F8A520-9C83-4CF7-A84C-4F2D3EDDB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857" y="770747"/>
            <a:ext cx="8801863" cy="7773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4EA242-A963-4509-A2EE-F5D035D7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5789" y="1682695"/>
            <a:ext cx="6399870" cy="386393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9623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480297" y="-16779"/>
            <a:ext cx="116731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Calculate Specific Disease per State by the Highest Percentage Sick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B322B6-A270-43B4-90D7-30F5CBB4A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851" y="803770"/>
            <a:ext cx="9114310" cy="7773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074" name="Picture 2" descr="C:\Users\micha\AppData\Local\Temp\SNAGHTML50488a3.PNG">
            <a:extLst>
              <a:ext uri="{FF2B5EF4-FFF2-40B4-BE49-F238E27FC236}">
                <a16:creationId xmlns:a16="http://schemas.microsoft.com/office/drawing/2014/main" id="{B8235CF2-51A0-43D9-8329-3B682DDE4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978" y="1665154"/>
            <a:ext cx="6417147" cy="383822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07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480297" y="-16779"/>
            <a:ext cx="116731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Calculate Specific Disease per State by the Highest Percentage Sick </a:t>
            </a:r>
          </a:p>
        </p:txBody>
      </p:sp>
      <p:pic>
        <p:nvPicPr>
          <p:cNvPr id="3076" name="Picture 4" descr="C:\Users\micha\AppData\Local\Temp\SNAGHTML506d66b.PNG">
            <a:extLst>
              <a:ext uri="{FF2B5EF4-FFF2-40B4-BE49-F238E27FC236}">
                <a16:creationId xmlns:a16="http://schemas.microsoft.com/office/drawing/2014/main" id="{15ADA7A7-F399-4B1D-BC05-23DD90A64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181" y="1632046"/>
            <a:ext cx="6431096" cy="391458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D93DF5-3887-4EDB-9188-C4B57A947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4148" y="1203152"/>
            <a:ext cx="9251482" cy="3276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078" name="Picture 6" descr="C:\Users\micha\AppData\Local\Temp\SNAGHTML50b6ae7.PNG">
            <a:extLst>
              <a:ext uri="{FF2B5EF4-FFF2-40B4-BE49-F238E27FC236}">
                <a16:creationId xmlns:a16="http://schemas.microsoft.com/office/drawing/2014/main" id="{8BFF1544-8BAA-4DD2-BEF1-536BE75BC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14" y="681421"/>
            <a:ext cx="10452786" cy="42299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21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3417966" y="-28183"/>
            <a:ext cx="47852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Highest Mean Per Disease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15C73-9EB3-40D9-8D28-B316F509C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432" y="713569"/>
            <a:ext cx="9861135" cy="3276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4C83AD-33F7-49BE-950D-A2A67EA4F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0707" y="1162417"/>
            <a:ext cx="5867908" cy="4877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FFB880-BD85-46DF-AA3F-7AFBFEBCD2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9716" y="1779616"/>
            <a:ext cx="3503191" cy="36093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3130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2506220" y="-12095"/>
            <a:ext cx="79405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Parameters of the Boxplot of “Entire”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14CA5-98A2-4B86-B353-A40BF5707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391" y="1752513"/>
            <a:ext cx="9540772" cy="37650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BD6A1C-AF5F-4117-BDCA-D8D768B3A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4289" y="826943"/>
            <a:ext cx="9121930" cy="65537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9965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3050030" y="51331"/>
            <a:ext cx="51495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Analysis of Variance - ANOVA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3D60B3-B909-40EC-A5C0-0BC9B0146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627" y="1134741"/>
            <a:ext cx="4877223" cy="7620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08F5F8-F559-4F72-A42C-502D399AB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482" y="2879125"/>
            <a:ext cx="7362869" cy="119860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5167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3210671" y="51331"/>
            <a:ext cx="51495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Analysis of Variance - ANOVA</a:t>
            </a:r>
          </a:p>
        </p:txBody>
      </p:sp>
      <p:pic>
        <p:nvPicPr>
          <p:cNvPr id="8194" name="Picture 2" descr="C:\Users\micha\AppData\Local\Temp\SNAGHTML53dfeb8.PNG">
            <a:extLst>
              <a:ext uri="{FF2B5EF4-FFF2-40B4-BE49-F238E27FC236}">
                <a16:creationId xmlns:a16="http://schemas.microsoft.com/office/drawing/2014/main" id="{96E254D7-B03F-4868-851D-296E032E4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550" y="707937"/>
            <a:ext cx="9118900" cy="7389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922351-A04D-46A2-940D-9E09720B2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929" y="2332573"/>
            <a:ext cx="5505048" cy="31808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025A7D-5E91-41DB-9080-729486ABE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929" y="1496165"/>
            <a:ext cx="4776758" cy="75001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2663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Thank you</a:t>
            </a:r>
          </a:p>
          <a:p>
            <a:pPr algn="ctr"/>
            <a:endParaRPr lang="en-US" sz="2000" b="1" dirty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60B03F-3DA4-43F6-B282-CE67F1CDAB6B}"/>
              </a:ext>
            </a:extLst>
          </p:cNvPr>
          <p:cNvSpPr/>
          <p:nvPr/>
        </p:nvSpPr>
        <p:spPr>
          <a:xfrm>
            <a:off x="840259" y="745816"/>
            <a:ext cx="1080052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1. Read into R a CSV file Containing US Contagious Diseases</a:t>
            </a:r>
          </a:p>
          <a:p>
            <a:r>
              <a:rPr lang="en-US" sz="2400" b="1" dirty="0"/>
              <a:t>	</a:t>
            </a:r>
            <a:endParaRPr lang="en-US" sz="1600" b="1" dirty="0"/>
          </a:p>
          <a:p>
            <a:r>
              <a:rPr lang="en-US" sz="2400" b="1" dirty="0"/>
              <a:t>2. Use R to Perform Initial Exploratory Analysis</a:t>
            </a:r>
          </a:p>
          <a:p>
            <a:endParaRPr lang="en-US" sz="2400" b="1" dirty="0"/>
          </a:p>
          <a:p>
            <a:r>
              <a:rPr lang="en-US" sz="2400" b="1" dirty="0"/>
              <a:t>3. Learn How to Utilize the Filter within R Studio to Assist in the Analysis</a:t>
            </a:r>
          </a:p>
          <a:p>
            <a:endParaRPr lang="en-US" sz="2400" b="1" dirty="0"/>
          </a:p>
          <a:p>
            <a:r>
              <a:rPr lang="en-US" sz="2400" b="1" dirty="0"/>
              <a:t>4. Write a Script to Calculate the Disease per State by the Highest Percentage Sick</a:t>
            </a:r>
          </a:p>
          <a:p>
            <a:endParaRPr lang="en-US" sz="2400" b="1" dirty="0"/>
          </a:p>
          <a:p>
            <a:r>
              <a:rPr lang="en-US" sz="2400" b="1" dirty="0"/>
              <a:t>5. Write a Script to Calculate the Specific disease per State by the Highest Percentage Sick </a:t>
            </a:r>
          </a:p>
          <a:p>
            <a:endParaRPr lang="en-US" sz="2400" b="1" dirty="0"/>
          </a:p>
          <a:p>
            <a:r>
              <a:rPr lang="en-US" sz="2400" b="1" dirty="0"/>
              <a:t>6. Perform ANOVA Calculations on Entire Dataset to Determine if there is   Statistical Significance on Percentage Sick per Disease Basis</a:t>
            </a:r>
          </a:p>
          <a:p>
            <a:endParaRPr lang="en-US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DB5BF9-9268-4172-9345-C62238FCB6EF}"/>
              </a:ext>
            </a:extLst>
          </p:cNvPr>
          <p:cNvSpPr/>
          <p:nvPr/>
        </p:nvSpPr>
        <p:spPr>
          <a:xfrm>
            <a:off x="5085146" y="20320"/>
            <a:ext cx="20217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Game Plan</a:t>
            </a:r>
          </a:p>
        </p:txBody>
      </p:sp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1686760" y="37773"/>
            <a:ext cx="977023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/>
              <a:t>Create a Script in R to Perform Various Exploratory Analysis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F8026-27AF-4D8B-B274-6A6A97197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26" y="826943"/>
            <a:ext cx="4806778" cy="2731563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A3B86ED-7274-4BF9-853D-E192FDD1B7C3}"/>
              </a:ext>
            </a:extLst>
          </p:cNvPr>
          <p:cNvCxnSpPr>
            <a:cxnSpLocks/>
          </p:cNvCxnSpPr>
          <p:nvPr/>
        </p:nvCxnSpPr>
        <p:spPr>
          <a:xfrm>
            <a:off x="5545319" y="1785775"/>
            <a:ext cx="2136913" cy="110027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EBEE6B3-06CE-4361-BC9A-4BFE34D728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1741" y="3121225"/>
            <a:ext cx="7725258" cy="21832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5237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1777072" y="-39106"/>
            <a:ext cx="93244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Viewing the Highest Sick Percentage after Calculation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D71020-C209-4EEC-80C1-B7DC9C5C9241}"/>
              </a:ext>
            </a:extLst>
          </p:cNvPr>
          <p:cNvCxnSpPr>
            <a:cxnSpLocks/>
          </p:cNvCxnSpPr>
          <p:nvPr/>
        </p:nvCxnSpPr>
        <p:spPr>
          <a:xfrm>
            <a:off x="2323070" y="1751205"/>
            <a:ext cx="1717589" cy="10537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BA4884-677C-4417-86C7-09042614F729}"/>
              </a:ext>
            </a:extLst>
          </p:cNvPr>
          <p:cNvCxnSpPr>
            <a:cxnSpLocks/>
          </p:cNvCxnSpPr>
          <p:nvPr/>
        </p:nvCxnSpPr>
        <p:spPr>
          <a:xfrm>
            <a:off x="2821461" y="3489480"/>
            <a:ext cx="1219198" cy="74888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B3E74A8-48F4-420F-84A4-127862276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156" y="4535744"/>
            <a:ext cx="7532640" cy="342930"/>
          </a:xfrm>
          <a:prstGeom prst="rect">
            <a:avLst/>
          </a:prstGeom>
          <a:ln>
            <a:solidFill>
              <a:srgbClr val="27515E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2CFC08-0BD4-4053-A5DA-964CBF2CD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873" y="2850527"/>
            <a:ext cx="10028253" cy="4201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26" name="Picture 2" descr="C:\Users\micha\AppData\Local\Temp\SNAGHTMLd79485b.PNG">
            <a:extLst>
              <a:ext uri="{FF2B5EF4-FFF2-40B4-BE49-F238E27FC236}">
                <a16:creationId xmlns:a16="http://schemas.microsoft.com/office/drawing/2014/main" id="{30694670-3E1F-4F38-810C-79314E105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73" y="826943"/>
            <a:ext cx="7439025" cy="7334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80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1245834" y="0"/>
            <a:ext cx="98453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Calculating Each State’s Highest Percentage of Being Sick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1F29CB-2D5C-4F70-9DEC-62EBFF30C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997" y="2277292"/>
            <a:ext cx="5264619" cy="28970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8016DE-A3F5-43C5-AF91-1C2FFA7B5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5138" y="2762915"/>
            <a:ext cx="4971653" cy="26901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BCDFCD-30FE-4D8E-9CD8-DA6E6413F4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17" y="897135"/>
            <a:ext cx="7544454" cy="3276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D70E00-985F-4488-994D-FB2805EFD4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891" y="1335787"/>
            <a:ext cx="7994073" cy="4267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78A59F-6EC2-46D0-9465-5C3D5684C9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6569" y="1906517"/>
            <a:ext cx="2027096" cy="2209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6870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480297" y="-16779"/>
            <a:ext cx="114146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Calculating the Mean for All States for the Highest Percentage Sick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72E6A-59F5-4A08-8DD4-88DF5C2B1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02" y="863940"/>
            <a:ext cx="9469136" cy="7745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77CEE7-FA67-4E58-A6A8-F5DD2A20A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820" y="2767089"/>
            <a:ext cx="6023167" cy="4251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4D89ADF-2568-4083-9328-78944675DD1C}"/>
              </a:ext>
            </a:extLst>
          </p:cNvPr>
          <p:cNvSpPr/>
          <p:nvPr/>
        </p:nvSpPr>
        <p:spPr>
          <a:xfrm>
            <a:off x="4736602" y="2243869"/>
            <a:ext cx="2477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And Histogram </a:t>
            </a:r>
            <a:endParaRPr lang="en-US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7BB2BD-4DF3-4D42-91FB-280B0988B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8710" y="3503690"/>
            <a:ext cx="4343776" cy="147840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653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480297" y="-16779"/>
            <a:ext cx="116731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Calculate Specific Disease per State by the Highest Percentage Sick </a:t>
            </a:r>
          </a:p>
        </p:txBody>
      </p:sp>
      <p:pic>
        <p:nvPicPr>
          <p:cNvPr id="1026" name="Picture 2" descr="C:\Users\micha\AppData\Local\Temp\SNAGHTML4df03c7.PNG">
            <a:extLst>
              <a:ext uri="{FF2B5EF4-FFF2-40B4-BE49-F238E27FC236}">
                <a16:creationId xmlns:a16="http://schemas.microsoft.com/office/drawing/2014/main" id="{F590501D-D5C2-402D-AFCF-A0BA20C23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703" y="1659880"/>
            <a:ext cx="6240162" cy="371646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657D4D-EBB2-431A-929D-C66957E22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859" y="681491"/>
            <a:ext cx="9685859" cy="8001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4795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480297" y="-16779"/>
            <a:ext cx="116731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Calculate Specific Disease per State by the Highest Percentage Sick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FBB94-2710-44F9-A1A3-57B6B5A20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931" y="889174"/>
            <a:ext cx="9198137" cy="8306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50" name="Picture 2" descr="C:\Users\micha\AppData\Local\Temp\SNAGHTML4e59740.PNG">
            <a:extLst>
              <a:ext uri="{FF2B5EF4-FFF2-40B4-BE49-F238E27FC236}">
                <a16:creationId xmlns:a16="http://schemas.microsoft.com/office/drawing/2014/main" id="{261A6768-9C20-47F3-89F9-A9C8B7DA0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854" y="1899124"/>
            <a:ext cx="5915859" cy="355369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09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480297" y="-16779"/>
            <a:ext cx="116731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Calculate Specific Disease per State by the Highest Percentage Sick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590AD6-4F28-4CFD-B2CA-13ECB92A8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396" y="894905"/>
            <a:ext cx="8855207" cy="7773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562A09-06B9-4F60-8125-2365B8ED4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397" y="1776742"/>
            <a:ext cx="6268440" cy="376988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8239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12672</TotalTime>
  <Words>178</Words>
  <Application>Microsoft Office PowerPoint</Application>
  <PresentationFormat>Widescreen</PresentationFormat>
  <Paragraphs>51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michael Allen</cp:lastModifiedBy>
  <cp:revision>196</cp:revision>
  <dcterms:created xsi:type="dcterms:W3CDTF">2017-10-26T06:05:04Z</dcterms:created>
  <dcterms:modified xsi:type="dcterms:W3CDTF">2018-02-02T04:05:40Z</dcterms:modified>
</cp:coreProperties>
</file>